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3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099BD-0F3B-4F84-8566-E24742B430C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288400-B388-4BD0-9C50-74E5F73AB4A4}">
      <dgm:prSet/>
      <dgm:spPr/>
      <dgm:t>
        <a:bodyPr/>
        <a:lstStyle/>
        <a:p>
          <a:r>
            <a:rPr lang="ko-KR" dirty="0"/>
            <a:t>비치 발리볼 형태의 게임으로써 </a:t>
          </a:r>
          <a:r>
            <a:rPr lang="en-US" dirty="0"/>
            <a:t>1</a:t>
          </a:r>
          <a:r>
            <a:rPr lang="ko-KR" dirty="0"/>
            <a:t>대</a:t>
          </a:r>
          <a:r>
            <a:rPr lang="en-US" dirty="0"/>
            <a:t>1</a:t>
          </a:r>
          <a:r>
            <a:rPr lang="ko-KR" dirty="0"/>
            <a:t>로 제한 시간내에 더 많은 득점</a:t>
          </a:r>
          <a:r>
            <a:rPr lang="en-US" dirty="0"/>
            <a:t>, </a:t>
          </a:r>
          <a:r>
            <a:rPr lang="ko-KR" dirty="0"/>
            <a:t>일정 점수</a:t>
          </a:r>
          <a:r>
            <a:rPr lang="en-US" dirty="0"/>
            <a:t>(15</a:t>
          </a:r>
          <a:r>
            <a:rPr lang="ko-KR" dirty="0"/>
            <a:t>점</a:t>
          </a:r>
          <a:r>
            <a:rPr lang="en-US" dirty="0"/>
            <a:t>)</a:t>
          </a:r>
          <a:r>
            <a:rPr lang="ko-KR" dirty="0"/>
            <a:t>을 획득한 플레이어가 승리</a:t>
          </a:r>
          <a:endParaRPr lang="en-US" dirty="0"/>
        </a:p>
      </dgm:t>
    </dgm:pt>
    <dgm:pt modelId="{3074C50C-71E6-48E8-A935-48812E1082B4}" type="parTrans" cxnId="{98CCC9AB-710F-4699-89C5-EFCAEC11CECA}">
      <dgm:prSet/>
      <dgm:spPr/>
      <dgm:t>
        <a:bodyPr/>
        <a:lstStyle/>
        <a:p>
          <a:endParaRPr lang="en-US"/>
        </a:p>
      </dgm:t>
    </dgm:pt>
    <dgm:pt modelId="{67218FDD-F582-46AF-ADBA-5B893C89D6D8}" type="sibTrans" cxnId="{98CCC9AB-710F-4699-89C5-EFCAEC11CECA}">
      <dgm:prSet/>
      <dgm:spPr/>
      <dgm:t>
        <a:bodyPr/>
        <a:lstStyle/>
        <a:p>
          <a:endParaRPr lang="en-US"/>
        </a:p>
      </dgm:t>
    </dgm:pt>
    <dgm:pt modelId="{FDD1F113-42C1-4FBC-9DAF-67DDF3669C5C}">
      <dgm:prSet/>
      <dgm:spPr/>
      <dgm:t>
        <a:bodyPr/>
        <a:lstStyle/>
        <a:p>
          <a:r>
            <a:rPr lang="ko-KR" dirty="0"/>
            <a:t>공은 화면 밖으로 나가는 게 아닌</a:t>
          </a:r>
          <a:r>
            <a:rPr lang="en-US" dirty="0"/>
            <a:t>, </a:t>
          </a:r>
          <a:r>
            <a:rPr lang="ko-KR" dirty="0"/>
            <a:t>화면에서 공이 안쪽으로 튕기게 제작해 플레이어가 더욱 </a:t>
          </a:r>
          <a:r>
            <a:rPr lang="ko-KR" altLang="en-US" dirty="0"/>
            <a:t>긴장감 넘치</a:t>
          </a:r>
          <a:r>
            <a:rPr lang="ko-KR" dirty="0"/>
            <a:t>게 플레이 할 수 있습니다</a:t>
          </a:r>
          <a:r>
            <a:rPr lang="en-US" dirty="0"/>
            <a:t>.</a:t>
          </a:r>
          <a:r>
            <a:rPr lang="ko-KR" dirty="0"/>
            <a:t> </a:t>
          </a:r>
          <a:endParaRPr lang="en-US" dirty="0"/>
        </a:p>
      </dgm:t>
    </dgm:pt>
    <dgm:pt modelId="{B17A732F-AC0D-4015-BF83-1A653FF4A1D0}" type="parTrans" cxnId="{D992D95A-AA69-4C56-8189-4CD625BABFF1}">
      <dgm:prSet/>
      <dgm:spPr/>
      <dgm:t>
        <a:bodyPr/>
        <a:lstStyle/>
        <a:p>
          <a:endParaRPr lang="en-US"/>
        </a:p>
      </dgm:t>
    </dgm:pt>
    <dgm:pt modelId="{3F69C84A-B2FF-4C13-9B3D-C3F033B977F9}" type="sibTrans" cxnId="{D992D95A-AA69-4C56-8189-4CD625BABFF1}">
      <dgm:prSet/>
      <dgm:spPr/>
      <dgm:t>
        <a:bodyPr/>
        <a:lstStyle/>
        <a:p>
          <a:endParaRPr lang="en-US"/>
        </a:p>
      </dgm:t>
    </dgm:pt>
    <dgm:pt modelId="{ED05E31D-79E3-4F1A-9B67-4D2E48419329}">
      <dgm:prSet/>
      <dgm:spPr/>
      <dgm:t>
        <a:bodyPr/>
        <a:lstStyle/>
        <a:p>
          <a:r>
            <a:rPr lang="ko-KR" dirty="0"/>
            <a:t>플레이어들은 각자 심리전을 통해 공격 및 수비로 대응 할 수 있습니다</a:t>
          </a:r>
          <a:r>
            <a:rPr lang="en-US" dirty="0"/>
            <a:t>. (</a:t>
          </a:r>
          <a:r>
            <a:rPr lang="ko-KR" dirty="0"/>
            <a:t>공격</a:t>
          </a:r>
          <a:r>
            <a:rPr lang="en-US" dirty="0"/>
            <a:t>: </a:t>
          </a:r>
          <a:r>
            <a:rPr lang="ko-KR" dirty="0"/>
            <a:t>스파이크</a:t>
          </a:r>
          <a:r>
            <a:rPr lang="en-US" dirty="0"/>
            <a:t> </a:t>
          </a:r>
          <a:r>
            <a:rPr lang="ko-KR" dirty="0"/>
            <a:t>심리전</a:t>
          </a:r>
          <a:r>
            <a:rPr lang="en-US" dirty="0"/>
            <a:t>, </a:t>
          </a:r>
          <a:r>
            <a:rPr lang="ko-KR" dirty="0"/>
            <a:t>수비</a:t>
          </a:r>
          <a:r>
            <a:rPr lang="en-US" dirty="0"/>
            <a:t>: </a:t>
          </a:r>
          <a:r>
            <a:rPr lang="ko-KR" dirty="0"/>
            <a:t>슬라이딩 심리전 등</a:t>
          </a:r>
          <a:r>
            <a:rPr lang="en-US" dirty="0"/>
            <a:t>…)</a:t>
          </a:r>
        </a:p>
      </dgm:t>
    </dgm:pt>
    <dgm:pt modelId="{5C8F48C2-2481-41A8-9D6B-CD2570CAA0E8}" type="parTrans" cxnId="{51B7A305-CAF5-4024-A55B-4AB269FB7E7A}">
      <dgm:prSet/>
      <dgm:spPr/>
      <dgm:t>
        <a:bodyPr/>
        <a:lstStyle/>
        <a:p>
          <a:endParaRPr lang="en-US"/>
        </a:p>
      </dgm:t>
    </dgm:pt>
    <dgm:pt modelId="{ED6E0615-EAF2-47C5-B6EB-262B561419FD}" type="sibTrans" cxnId="{51B7A305-CAF5-4024-A55B-4AB269FB7E7A}">
      <dgm:prSet/>
      <dgm:spPr/>
      <dgm:t>
        <a:bodyPr/>
        <a:lstStyle/>
        <a:p>
          <a:endParaRPr lang="en-US"/>
        </a:p>
      </dgm:t>
    </dgm:pt>
    <dgm:pt modelId="{39B2652F-FB29-4A52-BACF-B08080408039}" type="pres">
      <dgm:prSet presAssocID="{AFE099BD-0F3B-4F84-8566-E24742B430C0}" presName="vert0" presStyleCnt="0">
        <dgm:presLayoutVars>
          <dgm:dir/>
          <dgm:animOne val="branch"/>
          <dgm:animLvl val="lvl"/>
        </dgm:presLayoutVars>
      </dgm:prSet>
      <dgm:spPr/>
    </dgm:pt>
    <dgm:pt modelId="{0D8A404B-1DC2-4AF9-B38B-5A5BAEDE0CB8}" type="pres">
      <dgm:prSet presAssocID="{CC288400-B388-4BD0-9C50-74E5F73AB4A4}" presName="thickLine" presStyleLbl="alignNode1" presStyleIdx="0" presStyleCnt="3"/>
      <dgm:spPr/>
    </dgm:pt>
    <dgm:pt modelId="{CF06278D-0C01-4896-B66D-6BEB2DEBB69D}" type="pres">
      <dgm:prSet presAssocID="{CC288400-B388-4BD0-9C50-74E5F73AB4A4}" presName="horz1" presStyleCnt="0"/>
      <dgm:spPr/>
    </dgm:pt>
    <dgm:pt modelId="{C8C87766-B326-4E5A-A336-994723C74811}" type="pres">
      <dgm:prSet presAssocID="{CC288400-B388-4BD0-9C50-74E5F73AB4A4}" presName="tx1" presStyleLbl="revTx" presStyleIdx="0" presStyleCnt="3"/>
      <dgm:spPr/>
    </dgm:pt>
    <dgm:pt modelId="{C322F6D9-9023-48A1-A33C-33DC2AC344C4}" type="pres">
      <dgm:prSet presAssocID="{CC288400-B388-4BD0-9C50-74E5F73AB4A4}" presName="vert1" presStyleCnt="0"/>
      <dgm:spPr/>
    </dgm:pt>
    <dgm:pt modelId="{F136F0B4-69F6-4C32-BBEA-FFD8CB85028B}" type="pres">
      <dgm:prSet presAssocID="{FDD1F113-42C1-4FBC-9DAF-67DDF3669C5C}" presName="thickLine" presStyleLbl="alignNode1" presStyleIdx="1" presStyleCnt="3"/>
      <dgm:spPr/>
    </dgm:pt>
    <dgm:pt modelId="{65A0D631-5A76-410A-8382-7B29AE03E3CF}" type="pres">
      <dgm:prSet presAssocID="{FDD1F113-42C1-4FBC-9DAF-67DDF3669C5C}" presName="horz1" presStyleCnt="0"/>
      <dgm:spPr/>
    </dgm:pt>
    <dgm:pt modelId="{3D680DFB-B6CA-4548-BAC0-7C6EE2F83C3B}" type="pres">
      <dgm:prSet presAssocID="{FDD1F113-42C1-4FBC-9DAF-67DDF3669C5C}" presName="tx1" presStyleLbl="revTx" presStyleIdx="1" presStyleCnt="3"/>
      <dgm:spPr/>
    </dgm:pt>
    <dgm:pt modelId="{00FD4B94-0A1B-464A-A043-E065A016E94B}" type="pres">
      <dgm:prSet presAssocID="{FDD1F113-42C1-4FBC-9DAF-67DDF3669C5C}" presName="vert1" presStyleCnt="0"/>
      <dgm:spPr/>
    </dgm:pt>
    <dgm:pt modelId="{E7F93E12-A9D4-4D13-983F-D7652DE149DC}" type="pres">
      <dgm:prSet presAssocID="{ED05E31D-79E3-4F1A-9B67-4D2E48419329}" presName="thickLine" presStyleLbl="alignNode1" presStyleIdx="2" presStyleCnt="3"/>
      <dgm:spPr/>
    </dgm:pt>
    <dgm:pt modelId="{2B5076B7-D7D6-45D3-9748-F3075D9CFE01}" type="pres">
      <dgm:prSet presAssocID="{ED05E31D-79E3-4F1A-9B67-4D2E48419329}" presName="horz1" presStyleCnt="0"/>
      <dgm:spPr/>
    </dgm:pt>
    <dgm:pt modelId="{358943D2-11A7-417D-BBC8-2C16859BD0CF}" type="pres">
      <dgm:prSet presAssocID="{ED05E31D-79E3-4F1A-9B67-4D2E48419329}" presName="tx1" presStyleLbl="revTx" presStyleIdx="2" presStyleCnt="3"/>
      <dgm:spPr/>
    </dgm:pt>
    <dgm:pt modelId="{525DF54F-699E-4286-ACD4-74552074D2C9}" type="pres">
      <dgm:prSet presAssocID="{ED05E31D-79E3-4F1A-9B67-4D2E48419329}" presName="vert1" presStyleCnt="0"/>
      <dgm:spPr/>
    </dgm:pt>
  </dgm:ptLst>
  <dgm:cxnLst>
    <dgm:cxn modelId="{51B7A305-CAF5-4024-A55B-4AB269FB7E7A}" srcId="{AFE099BD-0F3B-4F84-8566-E24742B430C0}" destId="{ED05E31D-79E3-4F1A-9B67-4D2E48419329}" srcOrd="2" destOrd="0" parTransId="{5C8F48C2-2481-41A8-9D6B-CD2570CAA0E8}" sibTransId="{ED6E0615-EAF2-47C5-B6EB-262B561419FD}"/>
    <dgm:cxn modelId="{67D9C13E-46C5-43CF-8D23-EE06ED1F5F31}" type="presOf" srcId="{CC288400-B388-4BD0-9C50-74E5F73AB4A4}" destId="{C8C87766-B326-4E5A-A336-994723C74811}" srcOrd="0" destOrd="0" presId="urn:microsoft.com/office/officeart/2008/layout/LinedList"/>
    <dgm:cxn modelId="{3C30D249-E9CF-429C-8EAB-E19A3A74B9FE}" type="presOf" srcId="{ED05E31D-79E3-4F1A-9B67-4D2E48419329}" destId="{358943D2-11A7-417D-BBC8-2C16859BD0CF}" srcOrd="0" destOrd="0" presId="urn:microsoft.com/office/officeart/2008/layout/LinedList"/>
    <dgm:cxn modelId="{7A13F453-A1A8-4B7B-BEB4-86CD41184A8A}" type="presOf" srcId="{FDD1F113-42C1-4FBC-9DAF-67DDF3669C5C}" destId="{3D680DFB-B6CA-4548-BAC0-7C6EE2F83C3B}" srcOrd="0" destOrd="0" presId="urn:microsoft.com/office/officeart/2008/layout/LinedList"/>
    <dgm:cxn modelId="{D992D95A-AA69-4C56-8189-4CD625BABFF1}" srcId="{AFE099BD-0F3B-4F84-8566-E24742B430C0}" destId="{FDD1F113-42C1-4FBC-9DAF-67DDF3669C5C}" srcOrd="1" destOrd="0" parTransId="{B17A732F-AC0D-4015-BF83-1A653FF4A1D0}" sibTransId="{3F69C84A-B2FF-4C13-9B3D-C3F033B977F9}"/>
    <dgm:cxn modelId="{A087A4AB-1161-4775-B6A8-834223C5BABD}" type="presOf" srcId="{AFE099BD-0F3B-4F84-8566-E24742B430C0}" destId="{39B2652F-FB29-4A52-BACF-B08080408039}" srcOrd="0" destOrd="0" presId="urn:microsoft.com/office/officeart/2008/layout/LinedList"/>
    <dgm:cxn modelId="{98CCC9AB-710F-4699-89C5-EFCAEC11CECA}" srcId="{AFE099BD-0F3B-4F84-8566-E24742B430C0}" destId="{CC288400-B388-4BD0-9C50-74E5F73AB4A4}" srcOrd="0" destOrd="0" parTransId="{3074C50C-71E6-48E8-A935-48812E1082B4}" sibTransId="{67218FDD-F582-46AF-ADBA-5B893C89D6D8}"/>
    <dgm:cxn modelId="{40026A24-B3CC-46AC-ABF1-D58084C64C57}" type="presParOf" srcId="{39B2652F-FB29-4A52-BACF-B08080408039}" destId="{0D8A404B-1DC2-4AF9-B38B-5A5BAEDE0CB8}" srcOrd="0" destOrd="0" presId="urn:microsoft.com/office/officeart/2008/layout/LinedList"/>
    <dgm:cxn modelId="{D660D450-255D-4616-8950-AD5E6F4FA498}" type="presParOf" srcId="{39B2652F-FB29-4A52-BACF-B08080408039}" destId="{CF06278D-0C01-4896-B66D-6BEB2DEBB69D}" srcOrd="1" destOrd="0" presId="urn:microsoft.com/office/officeart/2008/layout/LinedList"/>
    <dgm:cxn modelId="{A3F4EAE7-B3DC-4F2E-8A67-7B6DB5FCF0CF}" type="presParOf" srcId="{CF06278D-0C01-4896-B66D-6BEB2DEBB69D}" destId="{C8C87766-B326-4E5A-A336-994723C74811}" srcOrd="0" destOrd="0" presId="urn:microsoft.com/office/officeart/2008/layout/LinedList"/>
    <dgm:cxn modelId="{8A67AA67-149D-4BD6-9140-961B0C1A3CE8}" type="presParOf" srcId="{CF06278D-0C01-4896-B66D-6BEB2DEBB69D}" destId="{C322F6D9-9023-48A1-A33C-33DC2AC344C4}" srcOrd="1" destOrd="0" presId="urn:microsoft.com/office/officeart/2008/layout/LinedList"/>
    <dgm:cxn modelId="{4B239C18-5B1E-42CA-B9D3-2F5AEAFCC185}" type="presParOf" srcId="{39B2652F-FB29-4A52-BACF-B08080408039}" destId="{F136F0B4-69F6-4C32-BBEA-FFD8CB85028B}" srcOrd="2" destOrd="0" presId="urn:microsoft.com/office/officeart/2008/layout/LinedList"/>
    <dgm:cxn modelId="{16285C29-4997-4233-9871-DB4E3AE9A2A2}" type="presParOf" srcId="{39B2652F-FB29-4A52-BACF-B08080408039}" destId="{65A0D631-5A76-410A-8382-7B29AE03E3CF}" srcOrd="3" destOrd="0" presId="urn:microsoft.com/office/officeart/2008/layout/LinedList"/>
    <dgm:cxn modelId="{9A264863-7D13-442E-B8E1-4070CB823FFF}" type="presParOf" srcId="{65A0D631-5A76-410A-8382-7B29AE03E3CF}" destId="{3D680DFB-B6CA-4548-BAC0-7C6EE2F83C3B}" srcOrd="0" destOrd="0" presId="urn:microsoft.com/office/officeart/2008/layout/LinedList"/>
    <dgm:cxn modelId="{2C7FE9C8-E956-4F3E-8D0B-60B74C7337F5}" type="presParOf" srcId="{65A0D631-5A76-410A-8382-7B29AE03E3CF}" destId="{00FD4B94-0A1B-464A-A043-E065A016E94B}" srcOrd="1" destOrd="0" presId="urn:microsoft.com/office/officeart/2008/layout/LinedList"/>
    <dgm:cxn modelId="{EAB3644D-9398-43AA-9192-8029575F050F}" type="presParOf" srcId="{39B2652F-FB29-4A52-BACF-B08080408039}" destId="{E7F93E12-A9D4-4D13-983F-D7652DE149DC}" srcOrd="4" destOrd="0" presId="urn:microsoft.com/office/officeart/2008/layout/LinedList"/>
    <dgm:cxn modelId="{299E67D9-939C-4F1D-82F6-3C574ADC4322}" type="presParOf" srcId="{39B2652F-FB29-4A52-BACF-B08080408039}" destId="{2B5076B7-D7D6-45D3-9748-F3075D9CFE01}" srcOrd="5" destOrd="0" presId="urn:microsoft.com/office/officeart/2008/layout/LinedList"/>
    <dgm:cxn modelId="{D752CA44-27DE-499D-A79D-C2421037E76E}" type="presParOf" srcId="{2B5076B7-D7D6-45D3-9748-F3075D9CFE01}" destId="{358943D2-11A7-417D-BBC8-2C16859BD0CF}" srcOrd="0" destOrd="0" presId="urn:microsoft.com/office/officeart/2008/layout/LinedList"/>
    <dgm:cxn modelId="{0A11A975-9129-4B0B-8975-E1F0C098F1F8}" type="presParOf" srcId="{2B5076B7-D7D6-45D3-9748-F3075D9CFE01}" destId="{525DF54F-699E-4286-ACD4-74552074D2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A404B-1DC2-4AF9-B38B-5A5BAEDE0CB8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87766-B326-4E5A-A336-994723C74811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비치 발리볼 형태의 게임으로써 </a:t>
          </a:r>
          <a:r>
            <a:rPr lang="en-US" sz="2400" kern="1200" dirty="0"/>
            <a:t>1</a:t>
          </a:r>
          <a:r>
            <a:rPr lang="ko-KR" sz="2400" kern="1200" dirty="0"/>
            <a:t>대</a:t>
          </a:r>
          <a:r>
            <a:rPr lang="en-US" sz="2400" kern="1200" dirty="0"/>
            <a:t>1</a:t>
          </a:r>
          <a:r>
            <a:rPr lang="ko-KR" sz="2400" kern="1200" dirty="0"/>
            <a:t>로 제한 시간내에 더 많은 득점</a:t>
          </a:r>
          <a:r>
            <a:rPr lang="en-US" sz="2400" kern="1200" dirty="0"/>
            <a:t>, </a:t>
          </a:r>
          <a:r>
            <a:rPr lang="ko-KR" sz="2400" kern="1200" dirty="0"/>
            <a:t>일정 점수</a:t>
          </a:r>
          <a:r>
            <a:rPr lang="en-US" sz="2400" kern="1200" dirty="0"/>
            <a:t>(15</a:t>
          </a:r>
          <a:r>
            <a:rPr lang="ko-KR" sz="2400" kern="1200" dirty="0"/>
            <a:t>점</a:t>
          </a:r>
          <a:r>
            <a:rPr lang="en-US" sz="2400" kern="1200" dirty="0"/>
            <a:t>)</a:t>
          </a:r>
          <a:r>
            <a:rPr lang="ko-KR" sz="2400" kern="1200" dirty="0"/>
            <a:t>을 획득한 플레이어가 승리</a:t>
          </a:r>
          <a:endParaRPr lang="en-US" sz="2400" kern="1200" dirty="0"/>
        </a:p>
      </dsp:txBody>
      <dsp:txXfrm>
        <a:off x="0" y="2700"/>
        <a:ext cx="6291714" cy="1841777"/>
      </dsp:txXfrm>
    </dsp:sp>
    <dsp:sp modelId="{F136F0B4-69F6-4C32-BBEA-FFD8CB85028B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80DFB-B6CA-4548-BAC0-7C6EE2F83C3B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공은 화면 밖으로 나가는 게 아닌</a:t>
          </a:r>
          <a:r>
            <a:rPr lang="en-US" sz="2400" kern="1200" dirty="0"/>
            <a:t>, </a:t>
          </a:r>
          <a:r>
            <a:rPr lang="ko-KR" sz="2400" kern="1200" dirty="0"/>
            <a:t>화면에서 공이 안쪽으로 튕기게 제작해 플레이어가 더욱 </a:t>
          </a:r>
          <a:r>
            <a:rPr lang="ko-KR" altLang="en-US" sz="2400" kern="1200" dirty="0"/>
            <a:t>긴장감 넘치</a:t>
          </a:r>
          <a:r>
            <a:rPr lang="ko-KR" sz="2400" kern="1200" dirty="0"/>
            <a:t>게 플레이 할 수 있습니다</a:t>
          </a:r>
          <a:r>
            <a:rPr lang="en-US" sz="2400" kern="1200" dirty="0"/>
            <a:t>.</a:t>
          </a:r>
          <a:r>
            <a:rPr lang="ko-KR" sz="2400" kern="1200" dirty="0"/>
            <a:t> </a:t>
          </a:r>
          <a:endParaRPr lang="en-US" sz="2400" kern="1200" dirty="0"/>
        </a:p>
      </dsp:txBody>
      <dsp:txXfrm>
        <a:off x="0" y="1844478"/>
        <a:ext cx="6291714" cy="1841777"/>
      </dsp:txXfrm>
    </dsp:sp>
    <dsp:sp modelId="{E7F93E12-A9D4-4D13-983F-D7652DE149DC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943D2-11A7-417D-BBC8-2C16859BD0CF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플레이어들은 각자 심리전을 통해 공격 및 수비로 대응 할 수 있습니다</a:t>
          </a:r>
          <a:r>
            <a:rPr lang="en-US" sz="2400" kern="1200" dirty="0"/>
            <a:t>. (</a:t>
          </a:r>
          <a:r>
            <a:rPr lang="ko-KR" sz="2400" kern="1200" dirty="0"/>
            <a:t>공격</a:t>
          </a:r>
          <a:r>
            <a:rPr lang="en-US" sz="2400" kern="1200" dirty="0"/>
            <a:t>: </a:t>
          </a:r>
          <a:r>
            <a:rPr lang="ko-KR" sz="2400" kern="1200" dirty="0"/>
            <a:t>스파이크</a:t>
          </a:r>
          <a:r>
            <a:rPr lang="en-US" sz="2400" kern="1200" dirty="0"/>
            <a:t> </a:t>
          </a:r>
          <a:r>
            <a:rPr lang="ko-KR" sz="2400" kern="1200" dirty="0"/>
            <a:t>심리전</a:t>
          </a:r>
          <a:r>
            <a:rPr lang="en-US" sz="2400" kern="1200" dirty="0"/>
            <a:t>, </a:t>
          </a:r>
          <a:r>
            <a:rPr lang="ko-KR" sz="2400" kern="1200" dirty="0"/>
            <a:t>수비</a:t>
          </a:r>
          <a:r>
            <a:rPr lang="en-US" sz="2400" kern="1200" dirty="0"/>
            <a:t>: </a:t>
          </a:r>
          <a:r>
            <a:rPr lang="ko-KR" sz="2400" kern="1200" dirty="0"/>
            <a:t>슬라이딩 심리전 등</a:t>
          </a:r>
          <a:r>
            <a:rPr lang="en-US" sz="2400" kern="1200" dirty="0"/>
            <a:t>…)</a:t>
          </a:r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CF661-25D5-B5FB-FDFC-306FADF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593E49-A2C0-544D-AADC-408E7CB18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FDA41-7831-F78E-24A6-2AFF1F65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9551B-67C3-4FE1-4BB8-48C3E3E1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8E1D2-A49A-8AE6-F01A-56CFB17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2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8394D-9BF5-1491-981B-432F517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2EB43-210D-6172-3DF3-479AF21CE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69688-1BC3-CC2A-52F1-99BE5028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901A1-C11C-B811-6326-FF246AF1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60CE6-DA82-5C3F-9CB3-D4FA9AA1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52B8BC-76A9-F3FE-85FF-E9917FCFB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824C1F-4CF8-4D3E-0F9A-1BE2A483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43672-C4C1-5A46-2C2E-8D699A5C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E1B36-3F65-C2EC-F75C-C4E1A6B3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3AA33-7651-1EB7-FD1F-4F775643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9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69A0-85C1-02F4-6846-916E09B8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26FFC-35FF-B3E4-F046-0CBB0BD41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DC064-818E-DA51-B251-CFF2D2F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07B72-B3BA-D7ED-AD01-B24CF2C4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FE785-3B2E-0F99-C99D-1C3F96FC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AC8EE-C2E7-E47C-1F5D-631D7B15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41C64-4407-6BFA-C640-AE5BC3FE7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CA3BA-3AD2-A110-1996-C1845A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CD2B9-D627-CE19-B663-38CB31B8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B59-693E-DC6B-34BE-52FFBA16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8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6B4F9-DBCF-3E3F-C248-72407F4B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5E468-87AE-A70B-2D3A-9F4FAEC5C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4494B1-0219-86C6-8ADB-DB8B50D5A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F49CFF-3E8A-9D72-953B-CC594A4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3A7917-2346-6431-845F-B628F9A1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D4AAE-6B3F-04B8-DDC1-D45CFC19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6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C12F-7DEA-ECE7-6104-633AD264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CD49B-BF21-37CA-E865-9B324CC5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7E2FD6-810A-A0CD-A50E-42854DAA7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D333EF-859D-D15C-3D5D-7F441C75C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6AAEC1-5879-7E92-A094-C0819403F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544118-F498-89ED-FCEB-85EE1155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53D0AC-FBF3-FCCD-BDB1-B96A4E2C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E2C830-73E2-8673-E366-C320CC7E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4D409-A785-BD48-C0D3-E0628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C60405-9111-594B-E855-F4FC4499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69F31-2844-4BE6-2FA8-2A66C2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14D0-266A-C4DB-5D64-617FDDAF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1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02B4D-385E-160B-7A21-639C6665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4C8C1-745C-2406-6BCF-0E7120DD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D5134-7027-8C1C-7757-AD2BEDAD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8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1DF66-C5D6-4714-6EF0-4AC3EF3E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A309-C2DB-3BEF-0AFA-27ECC9C1C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F2337-19E2-0D71-90A7-84C9F5BB0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8B035-CCA0-FD33-E0CC-ADC6F532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8F882-BCF7-09B0-97C7-163EE158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D3133-BE81-4D71-5D01-3DBFF229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4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DFB3-12EF-AD9B-1B04-2C2C337C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1CCE19-8910-F5C7-DDB2-5C01B6EE2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41BBD-335C-8A70-58B5-7AAEFF482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9FE04-BE31-6F9F-2179-A7052689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D5DA3-53B0-4B12-047C-5D2F417D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E8E233-99A9-C988-03F7-B7EFCB5B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6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895D4A-626A-C05D-9CFB-A81E260C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ED3EDE-E157-75DE-E92B-A8CD3775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22561-F40D-BD98-2F5A-84C705503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58643-7547-C83A-403B-1526CB77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C426F-17E8-9C13-CA01-41525A1B6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F8798-A873-B2F4-5B44-45AF2FACC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9358E-8B0D-0FAE-78B9-79D7740CD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979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5200" dirty="0">
                <a:solidFill>
                  <a:srgbClr val="FFFFFF"/>
                </a:solidFill>
              </a:rPr>
              <a:t>2DGP 1</a:t>
            </a:r>
            <a:r>
              <a:rPr lang="ko-KR" altLang="en-US" sz="5200" dirty="0">
                <a:solidFill>
                  <a:srgbClr val="FFFFFF"/>
                </a:solidFill>
              </a:rPr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021CE9-2225-E83A-83DB-E4236D483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201" y="148825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                                               2019184037 </a:t>
            </a:r>
            <a:r>
              <a:rPr lang="ko-KR" altLang="en-US" dirty="0">
                <a:solidFill>
                  <a:srgbClr val="FFFFFF"/>
                </a:solidFill>
              </a:rPr>
              <a:t>홍순욱</a:t>
            </a:r>
          </a:p>
        </p:txBody>
      </p:sp>
    </p:spTree>
    <p:extLst>
      <p:ext uri="{BB962C8B-B14F-4D97-AF65-F5344CB8AC3E}">
        <p14:creationId xmlns:p14="http://schemas.microsoft.com/office/powerpoint/2010/main" val="140556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43111-F3CE-1447-D809-3755128C9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EFDE76-8A1F-755D-09EF-82BF3CA6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/>
              <a:t>피카츄 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61265-4C03-7853-6B4C-062D531AF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2005576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어릴때</a:t>
            </a:r>
            <a:r>
              <a:rPr lang="ko-KR" altLang="en-US" sz="2000" dirty="0"/>
              <a:t> 많이 즐겼던 고전 게임 피카츄 배구를 구현한 비치 발리볼 형태의 스포츠 게임입니다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301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3883A-60B1-8AE7-E4AE-EB3DF762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게임 컨셉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44670E1-903E-6A12-803C-AB69F7EE5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01741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21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17268" y="-1310639"/>
            <a:ext cx="4141676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34FA7D-D497-7E91-0A60-4CDCD8F2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10" y="-593343"/>
            <a:ext cx="7399822" cy="1791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200" dirty="0">
                <a:solidFill>
                  <a:srgbClr val="FFFFFF"/>
                </a:solidFill>
              </a:rPr>
              <a:t>       ⊙ 예상 게임 진행 흐름</a:t>
            </a:r>
            <a:r>
              <a:rPr lang="en-US" altLang="ko-KR" sz="3200" dirty="0">
                <a:solidFill>
                  <a:srgbClr val="FFFFFF"/>
                </a:solidFill>
              </a:rPr>
              <a:t>(</a:t>
            </a:r>
            <a:r>
              <a:rPr lang="ko-KR" altLang="en-US" sz="3200" dirty="0">
                <a:solidFill>
                  <a:srgbClr val="FFFFFF"/>
                </a:solidFill>
              </a:rPr>
              <a:t>게임 시작</a:t>
            </a:r>
            <a:r>
              <a:rPr lang="en-US" altLang="ko-KR" sz="3200" dirty="0">
                <a:solidFill>
                  <a:srgbClr val="FFFFFF"/>
                </a:solidFill>
              </a:rPr>
              <a:t>)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204E659-E120-D494-F26C-144D97F2E97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6022" y="1606890"/>
            <a:ext cx="7399822" cy="11125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게임이 시작하면 화면이 나오고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플레이어는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왼쪽 캐릭터로 시작합니다</a:t>
            </a:r>
            <a:r>
              <a:rPr lang="en-US" altLang="ko-KR" sz="2400" dirty="0">
                <a:solidFill>
                  <a:srgbClr val="FFFFFF"/>
                </a:solidFill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</a:rPr>
              <a:t>공은 정중앙에서 아래로 떨어지게 됩니다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6FA3CB-F274-2EB9-9908-549770D7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560DC0-47B9-DDE9-78B3-BD7CCF7F0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9310F6-E98A-40F5-273D-325EC7C5C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37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5ABA2B-63EA-C544-2A12-920723CF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3" b="4747"/>
          <a:stretch/>
        </p:blipFill>
        <p:spPr>
          <a:xfrm>
            <a:off x="7334251" y="184666"/>
            <a:ext cx="4758222" cy="2510909"/>
          </a:xfrm>
          <a:prstGeom prst="rect">
            <a:avLst/>
          </a:prstGeom>
        </p:spPr>
      </p:pic>
      <p:pic>
        <p:nvPicPr>
          <p:cNvPr id="18" name="그림 17" descr="텍스트, 만화 영화, 아동 미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591F72F7-0B84-212D-41CA-29C8A5AB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696"/>
            <a:ext cx="4257676" cy="2974304"/>
          </a:xfrm>
          <a:prstGeom prst="rect">
            <a:avLst/>
          </a:prstGeom>
        </p:spPr>
      </p:pic>
      <p:pic>
        <p:nvPicPr>
          <p:cNvPr id="22" name="그림 21" descr="텍스트, 만화 영화, 아동 미술, 스크린샷이(가) 표시된 사진&#10;&#10;자동 생성된 설명">
            <a:extLst>
              <a:ext uri="{FF2B5EF4-FFF2-40B4-BE49-F238E27FC236}">
                <a16:creationId xmlns:a16="http://schemas.microsoft.com/office/drawing/2014/main" id="{A8634CF3-2276-3F70-2AC4-36810785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34" y="184666"/>
            <a:ext cx="4644771" cy="2608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43B3CD-A5C5-1E39-6A2C-88E683BD3BEA}"/>
              </a:ext>
            </a:extLst>
          </p:cNvPr>
          <p:cNvSpPr txBox="1"/>
          <p:nvPr/>
        </p:nvSpPr>
        <p:spPr>
          <a:xfrm>
            <a:off x="2304660" y="2907271"/>
            <a:ext cx="4532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캐릭터와 공이 충돌하게 되면 공은 캐릭터의 반대방향으로 이동합니다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공의 이동 방향이 반대로 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40B64-A87B-921C-DBE9-B2AC1C083596}"/>
              </a:ext>
            </a:extLst>
          </p:cNvPr>
          <p:cNvSpPr txBox="1"/>
          <p:nvPr/>
        </p:nvSpPr>
        <p:spPr>
          <a:xfrm>
            <a:off x="7311600" y="2827905"/>
            <a:ext cx="4758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공이 벽에 닿으면 공이 반대방향으로 이동합니다</a:t>
            </a:r>
            <a:r>
              <a:rPr lang="en-US" altLang="ko-KR" dirty="0"/>
              <a:t>. </a:t>
            </a:r>
            <a:r>
              <a:rPr lang="ko-KR" altLang="en-US" dirty="0"/>
              <a:t>캐릭터가 일부러 공을 벽에 닿게 해 공을 반대 방향으로 향하게 하고</a:t>
            </a:r>
            <a:r>
              <a:rPr lang="en-US" altLang="ko-KR" dirty="0"/>
              <a:t>, </a:t>
            </a:r>
            <a:r>
              <a:rPr lang="ko-KR" altLang="en-US" dirty="0"/>
              <a:t>자신만의 기술적인 공격루트로 득점 기회를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428DC-2702-2E54-203D-8A28471BAB3E}"/>
              </a:ext>
            </a:extLst>
          </p:cNvPr>
          <p:cNvSpPr txBox="1"/>
          <p:nvPr/>
        </p:nvSpPr>
        <p:spPr>
          <a:xfrm>
            <a:off x="4376057" y="4305233"/>
            <a:ext cx="318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공이 네트와 닿으면 공은 네트 안쪽으로 향하게 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네트에 닿으면 공은 밑으로 향하게 되어 점수를 줄 확률이 높아집니다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A8A84-C4E1-3260-FD3F-AA28B88BE14F}"/>
              </a:ext>
            </a:extLst>
          </p:cNvPr>
          <p:cNvSpPr txBox="1"/>
          <p:nvPr/>
        </p:nvSpPr>
        <p:spPr>
          <a:xfrm>
            <a:off x="10944" y="0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kern="1200" dirty="0">
                <a:latin typeface="+mj-lt"/>
                <a:ea typeface="+mj-ea"/>
                <a:cs typeface="+mj-cs"/>
              </a:rPr>
              <a:t>⊙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게임 진행</a:t>
            </a:r>
            <a:r>
              <a:rPr lang="en-US" altLang="ko-KR" sz="3200" dirty="0">
                <a:latin typeface="+mj-lt"/>
                <a:ea typeface="+mj-ea"/>
                <a:cs typeface="+mj-cs"/>
              </a:rPr>
              <a:t>1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399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076CD-4345-8770-9593-3E52259D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⊙</a:t>
            </a:r>
            <a:r>
              <a:rPr lang="ko-KR" alt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</a:t>
            </a:r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2)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713265D-4646-6E23-622E-979C5AD23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811" y="2596242"/>
            <a:ext cx="3380527" cy="365215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</a:rPr>
              <a:t>캐릭터가 키보드 </a:t>
            </a:r>
            <a:r>
              <a:rPr lang="en-US" altLang="ko-KR" sz="1400" dirty="0">
                <a:solidFill>
                  <a:schemeClr val="tx2"/>
                </a:solidFill>
              </a:rPr>
              <a:t>event</a:t>
            </a:r>
            <a:r>
              <a:rPr lang="ko-KR" altLang="en-US" sz="1400" dirty="0">
                <a:solidFill>
                  <a:schemeClr val="tx2"/>
                </a:solidFill>
              </a:rPr>
              <a:t>를 받아서 공격할 때 공의 이동방향을 빠르게 하거나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캐릭터를 점프하게 할 수 있고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빠른 공을 대처 하기 위해서 슬라이딩을 통해서 공을 받을 수 있습니다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2"/>
              </a:solidFill>
            </a:endParaRPr>
          </a:p>
          <a:p>
            <a:pPr latinLnBrk="0"/>
            <a:endParaRPr lang="en-US" altLang="ko-KR" sz="1400" dirty="0">
              <a:solidFill>
                <a:schemeClr val="tx2"/>
              </a:solidFill>
            </a:endParaRPr>
          </a:p>
          <a:p>
            <a:pPr indent="-22860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</a:rPr>
              <a:t>이 사진을 보면 </a:t>
            </a:r>
            <a:r>
              <a:rPr lang="en-US" altLang="ko-KR" sz="1400" dirty="0">
                <a:solidFill>
                  <a:schemeClr val="tx2"/>
                </a:solidFill>
              </a:rPr>
              <a:t>p1</a:t>
            </a:r>
            <a:r>
              <a:rPr lang="ko-KR" altLang="en-US" sz="1400" dirty="0">
                <a:solidFill>
                  <a:schemeClr val="tx2"/>
                </a:solidFill>
              </a:rPr>
              <a:t>이 점프를 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공을 </a:t>
            </a:r>
            <a:r>
              <a:rPr lang="en-US" altLang="ko-KR" sz="1400" dirty="0">
                <a:solidFill>
                  <a:schemeClr val="tx2"/>
                </a:solidFill>
              </a:rPr>
              <a:t>s</a:t>
            </a:r>
            <a:r>
              <a:rPr lang="ko-KR" altLang="en-US" sz="1400" dirty="0">
                <a:solidFill>
                  <a:schemeClr val="tx2"/>
                </a:solidFill>
              </a:rPr>
              <a:t>키를 눌러 공을 스파이크 해서 공의 각도를 변환 시켜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공을 빠르게 합니다</a:t>
            </a:r>
            <a:r>
              <a:rPr lang="en-US" altLang="ko-KR" sz="1400" dirty="0">
                <a:solidFill>
                  <a:schemeClr val="tx2"/>
                </a:solidFill>
              </a:rPr>
              <a:t>. P2</a:t>
            </a:r>
            <a:r>
              <a:rPr lang="ko-KR" altLang="en-US" sz="1400" dirty="0">
                <a:solidFill>
                  <a:schemeClr val="tx2"/>
                </a:solidFill>
              </a:rPr>
              <a:t>는 그 공을 받기 위해 슬라이딩을 통해 자신의 위치를 보다 더 빠르게 이동 시켜 수비하는 모습입니다</a:t>
            </a:r>
            <a:r>
              <a:rPr lang="en-US" altLang="ko-KR" sz="1400" dirty="0">
                <a:solidFill>
                  <a:schemeClr val="tx2"/>
                </a:solidFill>
              </a:rPr>
              <a:t>.  </a:t>
            </a:r>
          </a:p>
        </p:txBody>
      </p:sp>
      <p:pic>
        <p:nvPicPr>
          <p:cNvPr id="5" name="내용 개체 틀 4" descr="하늘, 구름, 만화 영화, 아동 미술이(가) 표시된 사진&#10;&#10;자동 생성된 설명">
            <a:extLst>
              <a:ext uri="{FF2B5EF4-FFF2-40B4-BE49-F238E27FC236}">
                <a16:creationId xmlns:a16="http://schemas.microsoft.com/office/drawing/2014/main" id="{F04213C2-6505-67B7-7A5B-980F4F393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31" y="1114835"/>
            <a:ext cx="6588369" cy="46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8BE3-198B-CD99-5153-CC2A78EB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⊙</a:t>
            </a:r>
            <a:r>
              <a:rPr lang="ko-KR" alt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종료</a:t>
            </a:r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3BDC3F-FA35-A568-E1F7-FD7E732FF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25689"/>
            <a:ext cx="6172200" cy="419709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01C4B-16A3-11AE-5E51-F81316D82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05075"/>
            <a:ext cx="3932237" cy="3811588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제한 시간이 종료되거나 일정 점수에 도달하게 되면 게임은 종료 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메뉴 창으로 이동하게 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8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BB2F2-B947-8B99-5021-277B89C7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0"/>
            <a:ext cx="10515600" cy="1325563"/>
          </a:xfrm>
        </p:spPr>
        <p:txBody>
          <a:bodyPr>
            <a:normAutofit/>
          </a:bodyPr>
          <a:lstStyle/>
          <a:p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F0502020204030204" pitchFamily="2" charset="-79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71BA565-8D42-2813-8173-D99BA876A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02908"/>
              </p:ext>
            </p:extLst>
          </p:nvPr>
        </p:nvGraphicFramePr>
        <p:xfrm>
          <a:off x="643034" y="46785"/>
          <a:ext cx="10515600" cy="67644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21229">
                  <a:extLst>
                    <a:ext uri="{9D8B030D-6E8A-4147-A177-3AD203B41FA5}">
                      <a16:colId xmlns:a16="http://schemas.microsoft.com/office/drawing/2014/main" val="4107128329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301463266"/>
                    </a:ext>
                  </a:extLst>
                </a:gridCol>
                <a:gridCol w="3719804">
                  <a:extLst>
                    <a:ext uri="{9D8B030D-6E8A-4147-A177-3AD203B41FA5}">
                      <a16:colId xmlns:a16="http://schemas.microsoft.com/office/drawing/2014/main" val="1633958839"/>
                    </a:ext>
                  </a:extLst>
                </a:gridCol>
                <a:gridCol w="1537996">
                  <a:extLst>
                    <a:ext uri="{9D8B030D-6E8A-4147-A177-3AD203B41FA5}">
                      <a16:colId xmlns:a16="http://schemas.microsoft.com/office/drawing/2014/main" val="2878034479"/>
                    </a:ext>
                  </a:extLst>
                </a:gridCol>
              </a:tblGrid>
              <a:tr h="217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</a:t>
                      </a:r>
                      <a:r>
                        <a:rPr lang="ko-KR" altLang="en-US" dirty="0"/>
                        <a:t>주  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ko-KR" altLang="en-US" dirty="0"/>
                        <a:t>게임 개발을 위한 예상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</a:t>
                      </a:r>
                      <a:r>
                        <a:rPr lang="ko-KR" altLang="en-US" dirty="0"/>
                        <a:t>세부적인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ko-KR" altLang="en-US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89774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 및 게임 프레임 워크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객체 </a:t>
                      </a:r>
                      <a:r>
                        <a:rPr lang="en-US" altLang="ko-KR" dirty="0"/>
                        <a:t>class </a:t>
                      </a:r>
                      <a:r>
                        <a:rPr lang="ko-KR" altLang="en-US" dirty="0"/>
                        <a:t>및 함수를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어떤 방식으로 할지 구상</a:t>
                      </a:r>
                      <a:r>
                        <a:rPr lang="ko-KR" altLang="en-US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15 %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6585"/>
                  </a:ext>
                </a:extLst>
              </a:tr>
              <a:tr h="802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2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</a:t>
                      </a:r>
                      <a:r>
                        <a:rPr lang="ko-KR" altLang="en-US" dirty="0"/>
                        <a:t>게임의 기본이 되는 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게임의 기본적인 </a:t>
                      </a:r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생성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배경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네트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및 애니메이션 적용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이동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공의 움직임 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0 %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54770"/>
                  </a:ext>
                </a:extLst>
              </a:tr>
              <a:tr h="930589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3 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</a:t>
                      </a:r>
                    </a:p>
                    <a:p>
                      <a:pPr latinLnBrk="1"/>
                      <a:r>
                        <a:rPr lang="en-US" altLang="ko-KR" dirty="0"/>
                        <a:t>    ~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4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</a:t>
                      </a:r>
                    </a:p>
                    <a:p>
                      <a:pPr latinLnBrk="1"/>
                      <a:r>
                        <a:rPr lang="en-US" altLang="ko-KR" dirty="0"/>
                        <a:t>     </a:t>
                      </a:r>
                      <a:r>
                        <a:rPr lang="ko-KR" altLang="en-US" dirty="0"/>
                        <a:t>공에 대한 기술적인 측면 적용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              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충돌 처리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캐릭터와 공의 충돌 처리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공이 화면 밖으로 나가지 않기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캐릭터가 </a:t>
                      </a:r>
                      <a:r>
                        <a:rPr lang="en-US" altLang="ko-KR" dirty="0"/>
                        <a:t>S</a:t>
                      </a:r>
                      <a:r>
                        <a:rPr lang="ko-KR" altLang="en-US" dirty="0"/>
                        <a:t>를 입력하면 스파이크 처리 등등</a:t>
                      </a:r>
                      <a:r>
                        <a:rPr lang="en-US" altLang="ko-KR" dirty="0"/>
                        <a:t>..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    </a:t>
                      </a:r>
                      <a:r>
                        <a:rPr lang="en-US" altLang="ko-KR" dirty="0"/>
                        <a:t> 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085529"/>
                  </a:ext>
                </a:extLst>
              </a:tr>
              <a:tr h="76225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</a:t>
                      </a:r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event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될 수 있으면 다이어그램 표현 후 개발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 컨트롤러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및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키보드 입력 처리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타이머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제한 시간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추가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49318"/>
                  </a:ext>
                </a:extLst>
              </a:tr>
              <a:tr h="698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5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</a:t>
                      </a:r>
                      <a:r>
                        <a:rPr lang="ko-KR" altLang="en-US" dirty="0"/>
                        <a:t>게임 기본테마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테마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실행 메뉴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메인 메뉴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엔딩 메뉴 등등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50897"/>
                  </a:ext>
                </a:extLst>
              </a:tr>
              <a:tr h="625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6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</a:t>
                      </a:r>
                    </a:p>
                    <a:p>
                      <a:pPr latinLnBrk="1"/>
                      <a:r>
                        <a:rPr lang="en-US" altLang="ko-KR" dirty="0"/>
                        <a:t>              </a:t>
                      </a:r>
                      <a:r>
                        <a:rPr lang="ko-KR" altLang="en-US" dirty="0"/>
                        <a:t>인공지능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상대의 인공 지능 구현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인용 게임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사람과 같이 할 수 있게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인용 게임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/>
                        <a:t>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9520"/>
                  </a:ext>
                </a:extLst>
              </a:tr>
              <a:tr h="580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7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</a:t>
                      </a:r>
                      <a:r>
                        <a:rPr lang="ko-KR" altLang="en-US" dirty="0"/>
                        <a:t>게임 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게임에 필요한 사운드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 과 캐릭터 충돌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 스파이크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72435"/>
                  </a:ext>
                </a:extLst>
              </a:tr>
              <a:tr h="530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8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</a:t>
                      </a:r>
                      <a:r>
                        <a:rPr lang="ko-KR" altLang="en-US" dirty="0"/>
                        <a:t>최종 점검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직접 게임을 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버그 수정 및 더 추가하고 싶은 요소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015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181EB8-CA05-5BF9-24A0-174F9C4CD1C5}"/>
              </a:ext>
            </a:extLst>
          </p:cNvPr>
          <p:cNvSpPr txBox="1"/>
          <p:nvPr/>
        </p:nvSpPr>
        <p:spPr>
          <a:xfrm>
            <a:off x="0" y="-9199"/>
            <a:ext cx="4649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F0502020204030204" pitchFamily="2" charset="-79"/>
              </a:rPr>
              <a:t>⊙ 게임 개발 일정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011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566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HY헤드라인M</vt:lpstr>
      <vt:lpstr>맑은 고딕</vt:lpstr>
      <vt:lpstr>Arial</vt:lpstr>
      <vt:lpstr>Office 테마</vt:lpstr>
      <vt:lpstr>2DGP 1차 프로젝트 발표</vt:lpstr>
      <vt:lpstr>피카츄 배구</vt:lpstr>
      <vt:lpstr>게임 컨셉</vt:lpstr>
      <vt:lpstr>       ⊙ 예상 게임 진행 흐름(게임 시작)</vt:lpstr>
      <vt:lpstr>PowerPoint 프레젠테이션</vt:lpstr>
      <vt:lpstr>⊙게임 진행 흐름(게임 진행2)</vt:lpstr>
      <vt:lpstr>⊙게임 진행 흐름(게임 종료)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순욱 홍</dc:creator>
  <cp:lastModifiedBy>순욱 홍</cp:lastModifiedBy>
  <cp:revision>2</cp:revision>
  <dcterms:created xsi:type="dcterms:W3CDTF">2023-10-14T14:36:53Z</dcterms:created>
  <dcterms:modified xsi:type="dcterms:W3CDTF">2023-10-14T20:33:54Z</dcterms:modified>
</cp:coreProperties>
</file>